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sldIdLst>
    <p:sldId id="856" r:id="rId2"/>
    <p:sldId id="895" r:id="rId3"/>
    <p:sldId id="857" r:id="rId4"/>
    <p:sldId id="896" r:id="rId5"/>
    <p:sldId id="897" r:id="rId6"/>
    <p:sldId id="898" r:id="rId7"/>
    <p:sldId id="899" r:id="rId8"/>
    <p:sldId id="865" r:id="rId9"/>
    <p:sldId id="902" r:id="rId10"/>
    <p:sldId id="901" r:id="rId11"/>
    <p:sldId id="904" r:id="rId12"/>
    <p:sldId id="903" r:id="rId13"/>
    <p:sldId id="905" r:id="rId14"/>
    <p:sldId id="310" r:id="rId15"/>
  </p:sldIdLst>
  <p:sldSz cx="9144000" cy="6858000" type="screen4x3"/>
  <p:notesSz cx="6797675" cy="98726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r" initials="W" lastIdx="1" clrIdx="0">
    <p:extLst>
      <p:ext uri="{19B8F6BF-5375-455C-9EA6-DF929625EA0E}">
        <p15:presenceInfo xmlns:p15="http://schemas.microsoft.com/office/powerpoint/2012/main" userId="3c12021b107035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CC6600"/>
    <a:srgbClr val="FF99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6747" autoAdjust="0"/>
  </p:normalViewPr>
  <p:slideViewPr>
    <p:cSldViewPr>
      <p:cViewPr varScale="1">
        <p:scale>
          <a:sx n="58" d="100"/>
          <a:sy n="58" d="100"/>
        </p:scale>
        <p:origin x="15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825830-6BCB-4F9C-9C28-D433BA36C570}" type="datetimeFigureOut">
              <a:rPr lang="de-DE"/>
              <a:pPr>
                <a:defRPr/>
              </a:pPr>
              <a:t>08.03.2022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2B632E-61C9-4A1F-B4C0-9057CBFB4A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848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6761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1954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39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400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476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760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8424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760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935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920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B632E-61C9-4A1F-B4C0-9057CBFB4A19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342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BFD4-648B-436D-9DE2-99BC9BAA2873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15EF-6436-49F2-ABC1-FB4D72E357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17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4612F-98BE-4789-8775-3E91B89DC27F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620A-C2F9-4C2D-9B7B-C502AC2B6FB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392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E7E3-447C-4E76-A773-40B884E0C41B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B3C4E-31FD-4683-B4FD-A5B2A5461C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019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77FE-C5C3-4CCA-9E3A-AAC0E625F088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C4AA-1F8B-4A54-AC30-C8070CEE16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48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66A3-F459-4FEC-9D32-590B99AA498D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0E50-0920-4636-B432-AB012BEA0F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435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26FED-B4C8-4655-9AA4-4D9396AD307C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B7BCD-20BC-4ED3-AA58-A7BE294F71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613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21ED-43D6-4356-97C4-5CA45C290113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8549-3C46-46FD-B797-6171AF181A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338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18186-A3B0-416E-BB2B-1984D1962251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9463-72E0-4150-92CF-C3C62CC5B3F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672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F8036-B8E3-4545-9C27-36B791D79DFE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E4044-1D0A-4389-97DC-F3958803EE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558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F7011-79A8-44E5-A510-253C123C9000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7578-45B5-408B-BDD3-AA850C07F67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06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26471-99D9-4635-B9E9-59218C3D48DB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2EAA-ADC3-46E3-96F7-CFE739BB43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51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40E3-50E9-47BF-951B-2E6632CD4CF1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A3C9F-6D2B-4B1C-B6A0-23CCAAEA38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072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CAFE-D823-410B-BA9B-3C0F5530391D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BD247-97F7-4BB2-AC73-0F5F4E8862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374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E26A0E-353E-49EA-A5A8-3DE5DCD920FD}" type="datetime1">
              <a:rPr lang="de-DE" altLang="de-DE" smtClean="0"/>
              <a:pPr>
                <a:defRPr/>
              </a:pPr>
              <a:t>08.03.2022</a:t>
            </a:fld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 altLang="de-DE"/>
              <a:t>Leibniz-Institut  für interdisziplinäre Studien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4C7608-974C-4057-90D9-FF73A71C7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bniz-institut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bniz-institut.d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ibniz-institut.de/schwerpunktthemen/bildu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kate-bildung.d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eibniz-institut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bniz-institut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leibniz-institut.de/ru/startseite/ueber-un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ibniz-institut.de/schwerpunktthemen/" TargetMode="External"/><Relationship Id="rId2" Type="http://schemas.openxmlformats.org/officeDocument/2006/relationships/hyperlink" Target="http://www.leibniz-institut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t-online.de/" TargetMode="External"/><Relationship Id="rId3" Type="http://schemas.openxmlformats.org/officeDocument/2006/relationships/hyperlink" Target="http://www.leibniz-institut.de/" TargetMode="Externa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ibnizsozietaet.de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leibniz-institut.de/ru/startseite/partner/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ulturakademie-dresden.de/" TargetMode="External"/><Relationship Id="rId3" Type="http://schemas.openxmlformats.org/officeDocument/2006/relationships/hyperlink" Target="http://www.leibniz-institut.de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solar.org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leibniz-institut.de/ru/startseite/partner/" TargetMode="External"/><Relationship Id="rId9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dw-online.de/" TargetMode="External"/><Relationship Id="rId3" Type="http://schemas.openxmlformats.org/officeDocument/2006/relationships/hyperlink" Target="http://www.leibniz-institut.de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cv.org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leibniz-institut.de/ru/startseite/partner/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admin\AppData\Local\Temp\FineReader12.00\media\image1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252" y="3204776"/>
            <a:ext cx="6552728" cy="1750998"/>
          </a:xfrm>
        </p:spPr>
        <p:txBody>
          <a:bodyPr/>
          <a:lstStyle/>
          <a:p>
            <a:r>
              <a:rPr lang="de-DE" sz="3200" b="1" dirty="0">
                <a:solidFill>
                  <a:srgbClr val="FF0000"/>
                </a:solidFill>
              </a:rPr>
              <a:t>Leibniz Institut für interdisziplinäre Studien e.V. (LIFIS)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r>
              <a:rPr lang="de-DE" sz="3200" b="1" dirty="0">
                <a:solidFill>
                  <a:srgbClr val="FF0000"/>
                </a:solidFill>
              </a:rPr>
              <a:t>Gegründet 200 -</a:t>
            </a: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20 Jahre im Dienste der Wissenschaft</a:t>
            </a: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  <a:hlinkClick r:id="rId3"/>
              </a:rPr>
              <a:t>www.leibniz-institut.de</a:t>
            </a: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Институт по междисциплинарным исследованиям им. Лейбница. Общество основано в 2002 г.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1377" y="6093296"/>
            <a:ext cx="8061311" cy="3536955"/>
          </a:xfrm>
        </p:spPr>
        <p:txBody>
          <a:bodyPr/>
          <a:lstStyle/>
          <a:p>
            <a:pPr algn="just">
              <a:buNone/>
            </a:pPr>
            <a:r>
              <a:rPr lang="de-DE" b="1" dirty="0"/>
              <a:t>		</a:t>
            </a:r>
            <a:r>
              <a:rPr lang="ru-RU" b="1" dirty="0"/>
              <a:t> 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1</a:t>
            </a:fld>
            <a:endParaRPr lang="de-DE" altLang="de-DE" dirty="0"/>
          </a:p>
        </p:txBody>
      </p:sp>
      <p:pic>
        <p:nvPicPr>
          <p:cNvPr id="9" name="Grafik 6" descr="Leibnizinstitut-LIFIS final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Дата 15">
            <a:extLst>
              <a:ext uri="{FF2B5EF4-FFF2-40B4-BE49-F238E27FC236}">
                <a16:creationId xmlns:a16="http://schemas.microsoft.com/office/drawing/2014/main" id="{ADC85A1D-193B-4952-A13C-51F81B7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2FA03C20-324B-4139-BA44-3CB9B5D1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44927" y="6535022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LIFIS e.V.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DB1A979D-A8A0-4842-913A-766BF248E698}"/>
              </a:ext>
            </a:extLst>
          </p:cNvPr>
          <p:cNvSpPr txBox="1"/>
          <p:nvPr/>
        </p:nvSpPr>
        <p:spPr>
          <a:xfrm>
            <a:off x="2017044" y="432231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36546"/>
            <a:ext cx="8363272" cy="5006795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2000" b="1" u="sng" dirty="0">
                <a:solidFill>
                  <a:srgbClr val="FF0000"/>
                </a:solidFill>
                <a:hlinkClick r:id="rId3"/>
              </a:rPr>
              <a:t>www.leibniz-institut.de</a:t>
            </a:r>
            <a:endParaRPr lang="de-DE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300" b="1" dirty="0">
                <a:solidFill>
                  <a:srgbClr val="0070C0"/>
                </a:solidFill>
              </a:rPr>
              <a:t>Интернет-журнал</a:t>
            </a:r>
            <a:r>
              <a:rPr lang="de-DE" sz="1300" b="1" dirty="0">
                <a:solidFill>
                  <a:srgbClr val="0070C0"/>
                </a:solidFill>
              </a:rPr>
              <a:t> LIFIS ONLINE </a:t>
            </a:r>
            <a:r>
              <a:rPr lang="ru-RU" sz="1300" b="1" dirty="0">
                <a:solidFill>
                  <a:srgbClr val="0070C0"/>
                </a:solidFill>
              </a:rPr>
              <a:t> Института междисциплинарных исследований им. Лейбница</a:t>
            </a:r>
          </a:p>
          <a:p>
            <a:pPr marL="0" indent="0">
              <a:buNone/>
            </a:pPr>
            <a:r>
              <a:rPr lang="ru-RU" sz="1300" b="1" dirty="0">
                <a:solidFill>
                  <a:srgbClr val="0070C0"/>
                </a:solidFill>
              </a:rPr>
              <a:t>[ ISSN 1864-6972 ]</a:t>
            </a:r>
          </a:p>
          <a:p>
            <a:r>
              <a:rPr lang="ru-RU" sz="1500" b="1" dirty="0"/>
              <a:t>Интернет-журнал LIFIS ONLINE, издаваемый с апреля 2007 года, призван инициировать и поддерживать междисциплинарный диалог в науке, между наукой и экономикой и, не в последнюю очередь, между наукой, экономикой и политикой – без задержки во времени, неизбежной при использовании обычных каналов публикации. Представители науки, экономики и политики приглашаются инициировать общественное междисциплинарное обсуждение тем, предметом которых являются междисциплинарные и межсекторальные научные проблемы, связанные с областью их деятельности.</a:t>
            </a:r>
          </a:p>
          <a:p>
            <a:r>
              <a:rPr lang="ru-RU" sz="1500" b="1" dirty="0"/>
              <a:t>LIFIS ONLINE осуществляет первые публикации материалов – на немецком</a:t>
            </a:r>
            <a:r>
              <a:rPr lang="de-DE" sz="1500" b="1" dirty="0"/>
              <a:t>, </a:t>
            </a:r>
            <a:r>
              <a:rPr lang="ru-RU" sz="1500" b="1" dirty="0"/>
              <a:t>русском и английском языках. С другой стороны, читателям могут быть предложены и уже опубликованные работы, если их содержание способно внести значительный вклад в обсуждение междисциплинарных и межсекторальных тем. </a:t>
            </a:r>
          </a:p>
          <a:p>
            <a:r>
              <a:rPr lang="ru-RU" sz="1500" b="1" dirty="0"/>
              <a:t>LIFIS ONLINE актуализируется непрерывно, по мере поступления материалов. Авторские права принадлежат авторам, которые также несут ответственность за корректное цитирование используемых текстов и изображений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836712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0" y="73855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528" y="6359227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42696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786496"/>
            <a:ext cx="8064896" cy="6071504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			</a:t>
            </a:r>
            <a:r>
              <a:rPr lang="de-DE" sz="2000" b="1" u="sng" dirty="0">
                <a:solidFill>
                  <a:srgbClr val="0070C0"/>
                </a:solidFill>
              </a:rPr>
              <a:t>www.leibniz-institut.de</a:t>
            </a:r>
            <a:endParaRPr lang="ru-RU" sz="16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Образование, междисциплинарное высшее и постдипломное образование</a:t>
            </a:r>
            <a:endParaRPr lang="ru-RU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600" b="1" dirty="0"/>
              <a:t>Предпосылки</a:t>
            </a:r>
          </a:p>
          <a:p>
            <a:pPr marL="0" indent="0">
              <a:buNone/>
            </a:pPr>
            <a:endParaRPr lang="ru-RU" sz="1400" b="1" dirty="0"/>
          </a:p>
          <a:p>
            <a:r>
              <a:rPr lang="ru-RU" sz="1500" b="1" dirty="0"/>
              <a:t>Сложность процессов современного общественного и технического развития не только требует усиления междисциплинарного и межсекторального сотрудничества науки и экономики, но и обязывает обе области совместно решать вопросы высшего и постдипломного образования.</a:t>
            </a:r>
          </a:p>
          <a:p>
            <a:r>
              <a:rPr lang="ru-RU" sz="1500" b="1" dirty="0"/>
              <a:t>Структура государственно-правовой системы образования выстроена преимущественно по дисциплинарному принципу и производит «специалистов», то есть не в полной мере удовлетворяет выдвинутым требованиям. Поэтому имеют спрос дополнительные образовательные предложения, покрывающие дефицит междисциплинарных и межсекторальных знаний, то есть вносящие свой вклад в подготовку «генералистов».</a:t>
            </a:r>
          </a:p>
          <a:p>
            <a:r>
              <a:rPr lang="ru-RU" sz="1500" b="1" dirty="0"/>
              <a:t>LIFIS – в соответствии со своим Уставом – поддерживает академическое высшее и последипломное образование, делая акцент на сотрудничестве естественных, технических, социальных и гуманитарных наук.</a:t>
            </a:r>
          </a:p>
          <a:p>
            <a:r>
              <a:rPr lang="ru-RU" sz="1500" b="1" dirty="0"/>
              <a:t>Поэтому LIFIS проводит собственные образовательные мероприятия в форме конференций, круглых столов, семинаров и лекций</a:t>
            </a:r>
            <a:r>
              <a:rPr lang="ru-RU" sz="1400" b="1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104146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11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" y="81144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49576" y="6300606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138308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2662" y="1231813"/>
            <a:ext cx="8188314" cy="5064060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		</a:t>
            </a:r>
            <a:r>
              <a:rPr lang="de-DE" sz="2000" b="1" u="sng" dirty="0">
                <a:solidFill>
                  <a:srgbClr val="0070C0"/>
                </a:solidFill>
              </a:rPr>
              <a:t>www.leibniz-institut.de</a:t>
            </a:r>
            <a:endParaRPr lang="ru-RU" sz="16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13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Предложения в области образования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LIFIS предлагает собственный сертифицированный курс обучения с присуждением степени инженера-специалиста в следующих областях: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/>
              <a:t>техника безопасности / инжиниринг безопасности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/>
              <a:t>автоматизация и производство 4.0.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/>
              <a:t>междисциплинарный менеджмент инноваций</a:t>
            </a:r>
          </a:p>
          <a:p>
            <a:pPr marL="0" indent="0">
              <a:buNone/>
            </a:pPr>
            <a:endParaRPr lang="ru-RU" sz="1400" b="1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104146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12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00606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altLang="de-DE" dirty="0"/>
              <a:t>24</a:t>
            </a:r>
            <a:r>
              <a:rPr lang="de-DE" altLang="de-DE" dirty="0"/>
              <a:t>.</a:t>
            </a:r>
            <a:r>
              <a:rPr lang="ru-RU" altLang="de-DE" dirty="0"/>
              <a:t>06</a:t>
            </a:r>
            <a:r>
              <a:rPr lang="de-DE" altLang="de-DE" dirty="0"/>
              <a:t>.202</a:t>
            </a:r>
            <a:r>
              <a:rPr lang="ru-RU" altLang="de-DE" dirty="0"/>
              <a:t>1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2375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596" y="1231812"/>
            <a:ext cx="8324379" cy="5011529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		</a:t>
            </a:r>
            <a:r>
              <a:rPr lang="de-DE" sz="2000" b="1" u="sng" dirty="0">
                <a:solidFill>
                  <a:srgbClr val="0070C0"/>
                </a:solidFill>
              </a:rPr>
              <a:t>www.leibniz-institut.de</a:t>
            </a:r>
            <a:endParaRPr lang="ru-RU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b="1" dirty="0">
                <a:solidFill>
                  <a:srgbClr val="0070C0"/>
                </a:solidFill>
              </a:rPr>
              <a:t>		</a:t>
            </a:r>
            <a:r>
              <a:rPr lang="ru-RU" sz="2000" b="1" dirty="0">
                <a:solidFill>
                  <a:srgbClr val="0070C0"/>
                </a:solidFill>
              </a:rPr>
              <a:t>Сотрудничество с партнерами</a:t>
            </a:r>
          </a:p>
          <a:p>
            <a:endParaRPr lang="ru-RU" sz="1500" b="1" dirty="0"/>
          </a:p>
          <a:p>
            <a:r>
              <a:rPr lang="ru-RU" sz="1500" b="1" dirty="0"/>
              <a:t>Одновременно в кооперации с партнерами реализуются долгосрочные образовательные мероприятия, для которых LIFIS разрабатывает содержание и предоставляет преподавателей.</a:t>
            </a:r>
          </a:p>
          <a:p>
            <a:r>
              <a:rPr lang="ru-RU" sz="1500" b="1" dirty="0"/>
              <a:t>Одним из таких партнеров является группа компаний </a:t>
            </a:r>
            <a:r>
              <a:rPr lang="ru-RU" sz="15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AkaTe-Firmengruppe dbi Projekt + Bildung GmbH</a:t>
            </a:r>
            <a:r>
              <a:rPr lang="ru-RU" sz="1500" b="1" u="sng" dirty="0"/>
              <a:t>,</a:t>
            </a:r>
            <a:r>
              <a:rPr lang="ru-RU" sz="1500" b="1" dirty="0"/>
              <a:t> на основе кооперативного договора</a:t>
            </a:r>
            <a:r>
              <a:rPr lang="de-DE" sz="1500" b="1" dirty="0"/>
              <a:t>. </a:t>
            </a:r>
            <a:r>
              <a:rPr lang="ru-RU" sz="1500" b="1" dirty="0"/>
              <a:t>Группа AkaTe — это платформа и группа компаний, в которую входят различные предприятия. </a:t>
            </a:r>
            <a:endParaRPr lang="de-DE" sz="1500" b="1" dirty="0"/>
          </a:p>
          <a:p>
            <a:r>
              <a:rPr lang="ru-RU" sz="1500" b="1" dirty="0"/>
              <a:t>LIFIS целенаправленно поддерживает программу бакалавриата в области технологий безопасности в сотрудничестве с Частным институтом автоматизации и Высшей школой Mittweida.</a:t>
            </a:r>
          </a:p>
          <a:p>
            <a:r>
              <a:rPr lang="ru-RU" sz="1500" b="1" dirty="0"/>
              <a:t>LIFIS открыт для партнерства в области академического высшего и последипломного образования. В соответствии с этим LIFIS заинтересован как в инициировании новых учебных курсов с междисциплинарной ориентацией, так и в новых партнерах по их реализации.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104146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13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3" y="66606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00606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2129549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Inhaltsplatzhalter 2"/>
          <p:cNvSpPr>
            <a:spLocks noGrp="1" noChangeArrowheads="1"/>
          </p:cNvSpPr>
          <p:nvPr>
            <p:ph idx="1"/>
          </p:nvPr>
        </p:nvSpPr>
        <p:spPr>
          <a:xfrm>
            <a:off x="611560" y="1778086"/>
            <a:ext cx="8229600" cy="3301827"/>
          </a:xfrm>
        </p:spPr>
        <p:txBody>
          <a:bodyPr/>
          <a:lstStyle/>
          <a:p>
            <a:pPr marL="0" indent="0">
              <a:buFontTx/>
              <a:buNone/>
            </a:pPr>
            <a:endParaRPr lang="de-DE" altLang="de-DE" dirty="0"/>
          </a:p>
          <a:p>
            <a:pPr marL="0" indent="0">
              <a:buNone/>
            </a:pPr>
            <a:endParaRPr lang="de-DE" altLang="de-DE" dirty="0"/>
          </a:p>
          <a:p>
            <a:pPr marL="0" indent="0">
              <a:buFontTx/>
              <a:buNone/>
            </a:pPr>
            <a:r>
              <a:rPr lang="ru-RU" dirty="0"/>
              <a:t>	</a:t>
            </a:r>
            <a:r>
              <a:rPr lang="pl-PL" dirty="0"/>
              <a:t> </a:t>
            </a:r>
            <a:r>
              <a:rPr lang="de-DE" dirty="0"/>
              <a:t>	</a:t>
            </a:r>
            <a:r>
              <a:rPr lang="pl-PL" b="1" dirty="0">
                <a:solidFill>
                  <a:srgbClr val="0070C0"/>
                </a:solidFill>
              </a:rPr>
              <a:t>Dziękuję za uwagę! 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de-DE" b="1" dirty="0">
                <a:solidFill>
                  <a:srgbClr val="0070C0"/>
                </a:solidFill>
              </a:rPr>
              <a:t>    Vielen Dank für Ihre Aufmerksamkeit!</a:t>
            </a:r>
            <a:r>
              <a:rPr lang="uz-Latn-UZ" b="1" dirty="0">
                <a:solidFill>
                  <a:srgbClr val="0070C0"/>
                </a:solidFill>
              </a:rPr>
              <a:t> </a:t>
            </a:r>
            <a:endParaRPr lang="de-DE" altLang="de-DE" b="1" dirty="0">
              <a:solidFill>
                <a:srgbClr val="0070C0"/>
              </a:solidFill>
            </a:endParaRPr>
          </a:p>
        </p:txBody>
      </p:sp>
      <p:sp>
        <p:nvSpPr>
          <p:cNvPr id="33797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-441176" y="6513556"/>
            <a:ext cx="3031976" cy="4121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de-DE" altLang="de-DE" sz="1400" dirty="0"/>
              <a:t>LIFIS e.V.</a:t>
            </a:r>
          </a:p>
        </p:txBody>
      </p:sp>
      <p:sp>
        <p:nvSpPr>
          <p:cNvPr id="33798" name="Foliennummernplatzhalter 8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CBA3F4-1D57-4DB8-9DDF-5BFB8035793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400" dirty="0"/>
          </a:p>
        </p:txBody>
      </p:sp>
      <p:pic>
        <p:nvPicPr>
          <p:cNvPr id="33800" name="Grafik 5" descr="Leibnizinstitut-LIFIS final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7" y="138366"/>
            <a:ext cx="1418279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78038" y="367415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Дата 15">
            <a:extLst>
              <a:ext uri="{FF2B5EF4-FFF2-40B4-BE49-F238E27FC236}">
                <a16:creationId xmlns:a16="http://schemas.microsoft.com/office/drawing/2014/main" id="{2FE4BFB6-2252-4696-8293-CF971297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</a:t>
            </a:r>
            <a:r>
              <a:rPr lang="ru-RU" altLang="de-DE" dirty="0"/>
              <a:t>.0</a:t>
            </a:r>
            <a:r>
              <a:rPr lang="de-DE" altLang="de-DE" dirty="0"/>
              <a:t>3.2022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184865"/>
            <a:ext cx="6408712" cy="5486045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e.V.), </a:t>
            </a:r>
            <a:r>
              <a:rPr lang="ru-RU" sz="2400" b="1" dirty="0">
                <a:solidFill>
                  <a:srgbClr val="FF0000"/>
                </a:solidFill>
              </a:rPr>
              <a:t>Берлин, Германия</a:t>
            </a:r>
            <a:r>
              <a:rPr lang="de-DE" sz="2400" b="1" dirty="0">
                <a:solidFill>
                  <a:srgbClr val="FF0000"/>
                </a:solidFill>
              </a:rPr>
              <a:t>  </a:t>
            </a:r>
            <a:r>
              <a:rPr lang="de-DE" sz="2000" b="1" u="sng" dirty="0">
                <a:solidFill>
                  <a:srgbClr val="FF0000"/>
                </a:solidFill>
                <a:hlinkClick r:id="rId2"/>
              </a:rPr>
              <a:t>www.leibniz-institut.de</a:t>
            </a:r>
            <a:endParaRPr lang="de-DE" sz="2000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400" b="1" dirty="0"/>
              <a:t>председатель правления: проф. д-р Вернер Реген</a:t>
            </a:r>
          </a:p>
          <a:p>
            <a:pPr algn="just"/>
            <a:r>
              <a:rPr lang="ru-RU" sz="1400" b="1" dirty="0"/>
              <a:t>доктор экономических наук</a:t>
            </a:r>
            <a:endParaRPr lang="de-DE" sz="1400" b="1" dirty="0"/>
          </a:p>
          <a:p>
            <a:pPr algn="just"/>
            <a:r>
              <a:rPr lang="ru-RU" sz="1400" b="1" dirty="0"/>
              <a:t>выпускник Одесского института народного хозайства, защита кандидасткой диссертации в институте экономики АН Украины</a:t>
            </a:r>
          </a:p>
          <a:p>
            <a:pPr algn="just"/>
            <a:r>
              <a:rPr lang="ru-RU" sz="1400" b="1" dirty="0"/>
              <a:t>иностранный член Российской академии архитектуры и строительных наук</a:t>
            </a:r>
            <a:r>
              <a:rPr lang="de-DE" sz="1400" b="1" dirty="0"/>
              <a:t>.</a:t>
            </a:r>
            <a:endParaRPr lang="ru-RU" sz="1400" b="1" dirty="0"/>
          </a:p>
          <a:p>
            <a:r>
              <a:rPr lang="ru-RU" sz="1400" b="1" dirty="0"/>
              <a:t>член Берлинского научного общества им. Лейбница</a:t>
            </a:r>
            <a:r>
              <a:rPr lang="de-DE" sz="1400" b="1" dirty="0"/>
              <a:t>, </a:t>
            </a:r>
            <a:r>
              <a:rPr lang="ru-RU" sz="1400" b="1" dirty="0"/>
              <a:t>Германия</a:t>
            </a:r>
            <a:r>
              <a:rPr lang="en-US" sz="1400" b="1" dirty="0"/>
              <a:t>;</a:t>
            </a:r>
            <a:r>
              <a:rPr lang="de-DE" sz="1400" b="1" dirty="0"/>
              <a:t> </a:t>
            </a:r>
            <a:endParaRPr lang="ru-RU" sz="1400" b="1" dirty="0"/>
          </a:p>
          <a:p>
            <a:r>
              <a:rPr lang="ru-RU" sz="1400" b="1" dirty="0"/>
              <a:t>Почетный доктор СПбГАСУ (г. Санкт-Петербург, Россия)</a:t>
            </a:r>
          </a:p>
          <a:p>
            <a:pPr algn="just"/>
            <a:r>
              <a:rPr lang="ru-RU" sz="1400" b="1" dirty="0"/>
              <a:t>основатель</a:t>
            </a:r>
            <a:r>
              <a:rPr lang="de-DE" sz="1400" b="1" dirty="0"/>
              <a:t> „</a:t>
            </a:r>
            <a:r>
              <a:rPr lang="ru-RU" sz="1400" b="1" dirty="0"/>
              <a:t>Немецкой школы коучинга и медиации</a:t>
            </a:r>
            <a:r>
              <a:rPr lang="de-DE" sz="1400" b="1" dirty="0"/>
              <a:t>“ </a:t>
            </a:r>
            <a:r>
              <a:rPr lang="ru-RU" sz="1400" b="1" dirty="0"/>
              <a:t>и Издательства Вернера Регена в Санкт-Петербурге </a:t>
            </a:r>
          </a:p>
          <a:p>
            <a:pPr algn="just"/>
            <a:r>
              <a:rPr lang="ru-RU" sz="1400" b="1" dirty="0"/>
              <a:t>С 2010 по 2020 гг: Директро немецкой дивизии и директор по внутреннему аудиту международной группы «Илим Тимбер» (</a:t>
            </a:r>
            <a:r>
              <a:rPr lang="de-DE" sz="1400" b="1" dirty="0"/>
              <a:t>Ilim Timber</a:t>
            </a:r>
            <a:r>
              <a:rPr lang="ru-RU" sz="1400" b="1" dirty="0"/>
              <a:t>)</a:t>
            </a:r>
          </a:p>
          <a:p>
            <a:pPr algn="just"/>
            <a:r>
              <a:rPr lang="ru-RU" sz="1400" b="1" dirty="0"/>
              <a:t>ранее работал в Группе КНАУФ СНГ</a:t>
            </a:r>
            <a:r>
              <a:rPr lang="de-DE" sz="1400" b="1" dirty="0"/>
              <a:t>, </a:t>
            </a:r>
            <a:r>
              <a:rPr lang="ru-RU" sz="1400" b="1" dirty="0"/>
              <a:t>в комбинате </a:t>
            </a:r>
            <a:r>
              <a:rPr lang="en-US" sz="1400" b="1" dirty="0"/>
              <a:t>“</a:t>
            </a:r>
            <a:r>
              <a:rPr lang="ru-RU" sz="1400" b="1" dirty="0"/>
              <a:t>Карл Цейсс Йена</a:t>
            </a:r>
            <a:r>
              <a:rPr lang="en-US" sz="1400" b="1" dirty="0"/>
              <a:t>”</a:t>
            </a:r>
            <a:r>
              <a:rPr lang="ru-RU" sz="1400" b="1" dirty="0"/>
              <a:t> (</a:t>
            </a:r>
            <a:r>
              <a:rPr lang="de-DE" sz="1400" b="1" dirty="0"/>
              <a:t>Carl Zeiss Jena</a:t>
            </a:r>
            <a:r>
              <a:rPr lang="ru-RU" sz="1400" b="1" dirty="0"/>
              <a:t>)</a:t>
            </a:r>
            <a:r>
              <a:rPr lang="de-DE" sz="1400" b="1" dirty="0"/>
              <a:t>, </a:t>
            </a:r>
            <a:r>
              <a:rPr lang="ru-RU" sz="1400" b="1" dirty="0"/>
              <a:t>аудиторской компании КПМГ (</a:t>
            </a:r>
            <a:r>
              <a:rPr lang="en-US" sz="1400" b="1" dirty="0"/>
              <a:t>KPMG)</a:t>
            </a:r>
            <a:r>
              <a:rPr lang="de-DE" sz="1400" b="1" dirty="0"/>
              <a:t>.</a:t>
            </a:r>
            <a:endParaRPr lang="ru-RU" sz="1400" b="1" dirty="0"/>
          </a:p>
          <a:p>
            <a:pPr algn="just"/>
            <a:r>
              <a:rPr lang="ru-RU" sz="1400" b="1" dirty="0"/>
              <a:t>дедушка, 2 детей, 3 внуков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11760" y="6245225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195659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07289" y="139899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241109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5543"/>
            <a:ext cx="8147248" cy="4255249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           </a:t>
            </a: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Институт междисциплинарных                    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e.V.)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de-DE" sz="2000" b="1" dirty="0">
                <a:solidFill>
                  <a:srgbClr val="FF0000"/>
                </a:solidFill>
                <a:hlinkClick r:id="rId3"/>
              </a:rPr>
              <a:t>www.leibniz-institut.de</a:t>
            </a:r>
            <a:endParaRPr lang="de-DE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300" b="1" u="sng" dirty="0"/>
              <a:t>Назначение LIFIS (</a:t>
            </a:r>
            <a:r>
              <a:rPr lang="de-DE" sz="1300" b="1" u="sng" dirty="0">
                <a:hlinkClick r:id="rId4"/>
              </a:rPr>
              <a:t>https://leibniz-institut.de/ru/startseite/ueber-uns/</a:t>
            </a:r>
            <a:r>
              <a:rPr lang="ru-RU" sz="1300" b="1" u="sng" dirty="0"/>
              <a:t>)</a:t>
            </a:r>
          </a:p>
          <a:p>
            <a:pPr marL="0" indent="0">
              <a:buNone/>
            </a:pPr>
            <a:endParaRPr lang="ru-RU" sz="1300" b="1" u="sng" dirty="0"/>
          </a:p>
          <a:p>
            <a:r>
              <a:rPr lang="ru-RU" sz="1300" b="1" dirty="0"/>
              <a:t>В  настоящее время состоит в инициировании и поддержке практических связей в области науки в целом, в Берлинском Лейбницевском научном обществе (кратко Лейбницевском обществе) в частности, а также в иных областях общественной жизни – прежде всего в малом и среднем предпринимательстве.</a:t>
            </a:r>
          </a:p>
          <a:p>
            <a:r>
              <a:rPr lang="ru-RU" sz="1300" b="1" dirty="0"/>
              <a:t>Ввиду возрастающей сложности текущих и будущих проблем междисциплинарное или, соответственно, межсекторальное сотрудничество между наукой и экономикой оказывается в центре всех усилий. При этом LIFIS не намерен быть исследовательским институтом в традиционном смысле, свою задачу он видит скорее в том, чтобы в качестве ‚виртуальной’ инстанции организовывать и координировать имеющиеся потенциалы в других местах, то есть создавать сетевые объединения, обладающие требуемой компетенцией.</a:t>
            </a:r>
          </a:p>
          <a:p>
            <a:r>
              <a:rPr lang="ru-RU" sz="1300" b="1" dirty="0"/>
              <a:t>В соответствии с такой установкой – то есть, с учетом уникальности LIFIS – формируется состав Правления и членов общества, состоящий из представителей как науки, так и экономики. Членами института могут быть частные лица, корпорации, а также спонсоры.</a:t>
            </a:r>
          </a:p>
          <a:p>
            <a:r>
              <a:rPr lang="ru-RU" sz="1300" b="1" dirty="0"/>
              <a:t>LIFIS является самостоятельным юридическим лицом с местонахождением в Берлине-Адлерсхофе. Свою деятельность институт финансирует за счет членских и спонсорских взносов и прочих источников финансовой поддержки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679351" y="6555514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23728" y="47667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1" y="1766039"/>
            <a:ext cx="8177851" cy="4477302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e.V.), </a:t>
            </a:r>
            <a:r>
              <a:rPr lang="ru-RU" sz="2400" b="1" dirty="0">
                <a:solidFill>
                  <a:srgbClr val="FF0000"/>
                </a:solidFill>
              </a:rPr>
              <a:t>Берлин, Германия</a:t>
            </a:r>
            <a:r>
              <a:rPr lang="de-DE" sz="2400" b="1" dirty="0">
                <a:solidFill>
                  <a:srgbClr val="FF0000"/>
                </a:solidFill>
              </a:rPr>
              <a:t>  </a:t>
            </a:r>
            <a:r>
              <a:rPr lang="de-DE" sz="2000" b="1" u="sng" dirty="0">
                <a:solidFill>
                  <a:srgbClr val="FF0000"/>
                </a:solidFill>
                <a:hlinkClick r:id="rId2"/>
              </a:rPr>
              <a:t>www.leibniz-institut.de</a:t>
            </a:r>
            <a:endParaRPr lang="ru-RU" sz="2000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de-DE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b="1" u="sng" dirty="0"/>
              <a:t>Деятельность LIFIS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проведение ЛЕЙБНИЦЕВСКИХ КОНФЕРЕНЦИЙ (до сегодняшего дня: 25 конференции), форумов, симпозиумов и т.п.,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инициирование, организация и координация междисциплинарных или, соответственно, межсекторальных проектов,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научное консультирование в рамках проектов развития науки, техники и гражданского общества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издание интернет-журнала LIFIS ONLINE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участие в проектах высшего и последипломного образования.</a:t>
            </a:r>
          </a:p>
          <a:p>
            <a:r>
              <a:rPr lang="ru-RU" sz="1600" b="1" dirty="0"/>
              <a:t>Деятельность LIFIS структурирована по ряду </a:t>
            </a:r>
            <a:r>
              <a:rPr lang="ru-RU" sz="1600" b="1" dirty="0">
                <a:hlinkClick r:id="rId3"/>
              </a:rPr>
              <a:t>ключевых тем</a:t>
            </a:r>
            <a:r>
              <a:rPr lang="ru-RU" sz="1600" b="1" dirty="0"/>
              <a:t>. Каждая ключевая тема координируется одним из друзей общества</a:t>
            </a:r>
            <a:r>
              <a:rPr lang="ru-RU" sz="1600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679351" y="6555514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23728" y="47667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41938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2158" y="1236546"/>
            <a:ext cx="8147248" cy="4255249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2000" b="1" u="sng" dirty="0">
                <a:solidFill>
                  <a:srgbClr val="FF0000"/>
                </a:solidFill>
                <a:hlinkClick r:id="rId3"/>
              </a:rPr>
              <a:t>www.leibniz-institut.de</a:t>
            </a:r>
            <a:endParaRPr lang="ru-RU" sz="2000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de-DE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b="1" u="sng" dirty="0">
                <a:solidFill>
                  <a:srgbClr val="0070C0"/>
                </a:solidFill>
                <a:hlinkClick r:id="rId4" tooltip="Постоянная ссылка на Партнер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Партнеры</a:t>
            </a:r>
            <a:endParaRPr lang="ru-RU" sz="1600" b="1" u="sng" dirty="0">
              <a:solidFill>
                <a:srgbClr val="0070C0"/>
              </a:solidFill>
            </a:endParaRPr>
          </a:p>
          <a:p>
            <a:r>
              <a:rPr lang="ru-RU" sz="1400" b="1" dirty="0"/>
              <a:t>Междисциплинарная или, соответственно, межсекторальная задача, стоящая перед LIFIS, обуславливает тесное сотрудничество с партнерами, обладающими междисциплинарной и межсекторальной компетенцией в области экономики и науки, как для достижения средне- и долгосрочных целей, так и с ориентацией на конкретные проекты. В настоящее время таковыми являются: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732892" y="6544358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23728" y="47667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altLang="de-DE" dirty="0"/>
              <a:t>24</a:t>
            </a:r>
            <a:r>
              <a:rPr lang="de-DE" altLang="de-DE" dirty="0"/>
              <a:t>.0</a:t>
            </a:r>
            <a:r>
              <a:rPr lang="ru-RU" altLang="de-DE" dirty="0"/>
              <a:t>6</a:t>
            </a:r>
            <a:r>
              <a:rPr lang="de-DE" altLang="de-DE" dirty="0"/>
              <a:t>.202</a:t>
            </a:r>
            <a:r>
              <a:rPr lang="ru-RU" altLang="de-DE" dirty="0"/>
              <a:t>1</a:t>
            </a:r>
            <a:endParaRPr lang="de-DE" alt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EA8C413-F487-4CB8-980C-8FC55280F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83022"/>
              </p:ext>
            </p:extLst>
          </p:nvPr>
        </p:nvGraphicFramePr>
        <p:xfrm>
          <a:off x="570350" y="4070192"/>
          <a:ext cx="8229600" cy="11887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18595587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09409625"/>
                    </a:ext>
                  </a:extLst>
                </a:gridCol>
              </a:tblGrid>
              <a:tr h="91519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Leibniz-Sozietät der Wissenschaften zu Berlin e.V., Berlin</a:t>
                      </a:r>
                      <a:r>
                        <a:rPr lang="ru-RU" dirty="0"/>
                        <a:t> (</a:t>
                      </a:r>
                      <a:r>
                        <a:rPr lang="ru-RU" sz="1800" b="0" dirty="0"/>
                        <a:t>Берлинское научное общество им. Лейбница</a:t>
                      </a:r>
                      <a:r>
                        <a:rPr lang="ru-RU" dirty="0"/>
                        <a:t>)</a:t>
                      </a:r>
                      <a:br>
                        <a:rPr lang="de-DE" dirty="0"/>
                      </a:br>
                      <a:r>
                        <a:rPr lang="de-DE" dirty="0">
                          <a:hlinkClick r:id="rId6"/>
                        </a:rPr>
                        <a:t>leibnizsozietaet.de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820383"/>
                  </a:ext>
                </a:extLst>
              </a:tr>
            </a:tbl>
          </a:graphicData>
        </a:graphic>
      </p:graphicFrame>
      <p:pic>
        <p:nvPicPr>
          <p:cNvPr id="1025" name="Picture 1" descr="Leibniz-Sozietät">
            <a:extLst>
              <a:ext uri="{FF2B5EF4-FFF2-40B4-BE49-F238E27FC236}">
                <a16:creationId xmlns:a16="http://schemas.microsoft.com/office/drawing/2014/main" id="{220DD4A8-3779-4A8E-B187-D77524197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631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808CE57-1C76-49C5-9327-7D60AFFA9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590864"/>
              </p:ext>
            </p:extLst>
          </p:nvPr>
        </p:nvGraphicFramePr>
        <p:xfrm>
          <a:off x="640730" y="5149397"/>
          <a:ext cx="8209022" cy="1737360"/>
        </p:xfrm>
        <a:graphic>
          <a:graphicData uri="http://schemas.openxmlformats.org/drawingml/2006/table">
            <a:tbl>
              <a:tblPr/>
              <a:tblGrid>
                <a:gridCol w="4094222">
                  <a:extLst>
                    <a:ext uri="{9D8B030D-6E8A-4147-A177-3AD203B41FA5}">
                      <a16:colId xmlns:a16="http://schemas.microsoft.com/office/drawing/2014/main" val="3505359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777516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Bundesverband Deutscher Innovations-, Technologie- und Gründerzentren e.V.</a:t>
                      </a:r>
                      <a:r>
                        <a:rPr lang="ru-RU" dirty="0"/>
                        <a:t> (Центр по инновациям,технологиям и создания новых обществ), </a:t>
                      </a:r>
                      <a:r>
                        <a:rPr lang="de-DE" dirty="0"/>
                        <a:t>Berlin</a:t>
                      </a:r>
                      <a:br>
                        <a:rPr lang="de-DE" dirty="0"/>
                      </a:br>
                      <a:r>
                        <a:rPr lang="de-DE" dirty="0">
                          <a:hlinkClick r:id="rId8"/>
                        </a:rPr>
                        <a:t>www.adt-online.de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21165"/>
                  </a:ext>
                </a:extLst>
              </a:tr>
            </a:tbl>
          </a:graphicData>
        </a:graphic>
      </p:graphicFrame>
      <p:pic>
        <p:nvPicPr>
          <p:cNvPr id="1026" name="Picture 2" descr="ADT">
            <a:extLst>
              <a:ext uri="{FF2B5EF4-FFF2-40B4-BE49-F238E27FC236}">
                <a16:creationId xmlns:a16="http://schemas.microsoft.com/office/drawing/2014/main" id="{31357E21-B593-4137-A10D-8A4E323F8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56" y="5258912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5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2158" y="1236546"/>
            <a:ext cx="8147248" cy="4255249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2000" b="1" u="sng" dirty="0">
                <a:solidFill>
                  <a:srgbClr val="FF0000"/>
                </a:solidFill>
                <a:hlinkClick r:id="rId3"/>
              </a:rPr>
              <a:t>www.leibniz-institut.de</a:t>
            </a:r>
            <a:endParaRPr lang="ru-RU" sz="2000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de-DE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b="1" u="sng" dirty="0">
                <a:solidFill>
                  <a:srgbClr val="0070C0"/>
                </a:solidFill>
                <a:hlinkClick r:id="rId4" tooltip="Постоянная ссылка на Партнер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Партнеры</a:t>
            </a:r>
            <a:r>
              <a:rPr lang="ru-RU" sz="1600" b="1" u="sng" dirty="0">
                <a:solidFill>
                  <a:srgbClr val="0070C0"/>
                </a:solidFill>
              </a:rPr>
              <a:t> (франмент)</a:t>
            </a:r>
          </a:p>
          <a:p>
            <a:r>
              <a:rPr lang="ru-RU" sz="1400" b="1" dirty="0"/>
              <a:t>Междисциплинарная или, соответственно, межсекторальная задача, стоящая перед LIFIS, обуславливает тесное сотрудничество с партнерами, обладающими междисциплинарной и межсекторальной компетенцией в области экономики и науки, как для достижения средне- и долгосрочных целей, так и с ориентацией на конкретные проекты. В настоящее время таковыми являются: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836712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23728" y="47667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C22EE31-09EC-4ECA-A6B2-71DDA6C9F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58064"/>
              </p:ext>
            </p:extLst>
          </p:nvPr>
        </p:nvGraphicFramePr>
        <p:xfrm>
          <a:off x="755576" y="4313122"/>
          <a:ext cx="8229600" cy="9144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57663193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292400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European Association for Renewable Energy, Bonn</a:t>
                      </a:r>
                      <a:br>
                        <a:rPr lang="en-US" dirty="0"/>
                      </a:br>
                      <a:r>
                        <a:rPr lang="en-US" dirty="0">
                          <a:hlinkClick r:id="rId6"/>
                        </a:rPr>
                        <a:t>www.eurosolar.org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14985"/>
                  </a:ext>
                </a:extLst>
              </a:tr>
            </a:tbl>
          </a:graphicData>
        </a:graphic>
      </p:graphicFrame>
      <p:pic>
        <p:nvPicPr>
          <p:cNvPr id="2049" name="Picture 1" descr="EuroSolar">
            <a:extLst>
              <a:ext uri="{FF2B5EF4-FFF2-40B4-BE49-F238E27FC236}">
                <a16:creationId xmlns:a16="http://schemas.microsoft.com/office/drawing/2014/main" id="{740ACF25-3CA5-4CAE-B21D-9BAD91322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12329"/>
            <a:ext cx="6667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00F6857-6107-4156-B186-3DACBF5C9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18065"/>
              </p:ext>
            </p:extLst>
          </p:nvPr>
        </p:nvGraphicFramePr>
        <p:xfrm>
          <a:off x="755576" y="5301414"/>
          <a:ext cx="8229600" cy="64008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155415053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248116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Kulturakademie Dresden</a:t>
                      </a:r>
                      <a:br>
                        <a:rPr lang="de-DE" dirty="0"/>
                      </a:br>
                      <a:r>
                        <a:rPr lang="de-DE" dirty="0">
                          <a:hlinkClick r:id="rId8"/>
                        </a:rPr>
                        <a:t>www.kulturakademie-dresden.de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308856"/>
                  </a:ext>
                </a:extLst>
              </a:tr>
            </a:tbl>
          </a:graphicData>
        </a:graphic>
      </p:graphicFrame>
      <p:pic>
        <p:nvPicPr>
          <p:cNvPr id="2050" name="Picture 2" descr="Kulturakademie Dresden">
            <a:extLst>
              <a:ext uri="{FF2B5EF4-FFF2-40B4-BE49-F238E27FC236}">
                <a16:creationId xmlns:a16="http://schemas.microsoft.com/office/drawing/2014/main" id="{856B202B-050D-4801-BDC7-ECA6D98C8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573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36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2158" y="1236546"/>
            <a:ext cx="8147248" cy="4255249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2000" b="1" u="sng" dirty="0">
                <a:solidFill>
                  <a:srgbClr val="FF0000"/>
                </a:solidFill>
                <a:hlinkClick r:id="rId3"/>
              </a:rPr>
              <a:t>www.leibniz-institut.de</a:t>
            </a:r>
            <a:endParaRPr lang="ru-RU" sz="2000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de-DE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b="1" u="sng" dirty="0">
                <a:solidFill>
                  <a:srgbClr val="0070C0"/>
                </a:solidFill>
                <a:hlinkClick r:id="rId4" tooltip="Постоянная ссылка на Партнер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Партнеры</a:t>
            </a:r>
            <a:r>
              <a:rPr lang="ru-RU" sz="1600" b="1" u="sng" dirty="0">
                <a:solidFill>
                  <a:srgbClr val="0070C0"/>
                </a:solidFill>
              </a:rPr>
              <a:t> (фрагменты)</a:t>
            </a:r>
          </a:p>
          <a:p>
            <a:r>
              <a:rPr lang="ru-RU" sz="1400" b="1" dirty="0"/>
              <a:t>Междисциплинарная или, соответственно, межсекторальная задача, стоящая перед LIFIS, обуславливает тесное сотрудничество с партнерами, обладающими междисциплинарной и межсекторальной компетенцией в области экономики и науки, как для достижения средне- и долгосрочных целей, так и с ориентацией на конкретные проекты. В настоящее время таковыми являются: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1836712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8DBDAB7-763D-4AE8-8DED-679C39251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9274"/>
              </p:ext>
            </p:extLst>
          </p:nvPr>
        </p:nvGraphicFramePr>
        <p:xfrm>
          <a:off x="755576" y="4293096"/>
          <a:ext cx="8229600" cy="64008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79231949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766857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BioCon Valley e.V., Greifswald</a:t>
                      </a:r>
                      <a:br>
                        <a:rPr lang="es-ES" dirty="0"/>
                      </a:br>
                      <a:r>
                        <a:rPr lang="es-ES" dirty="0">
                          <a:hlinkClick r:id="rId6"/>
                        </a:rPr>
                        <a:t>www.bcv.org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898739"/>
                  </a:ext>
                </a:extLst>
              </a:tr>
            </a:tbl>
          </a:graphicData>
        </a:graphic>
      </p:graphicFrame>
      <p:pic>
        <p:nvPicPr>
          <p:cNvPr id="3073" name="Picture 1" descr="BioCon Valley">
            <a:extLst>
              <a:ext uri="{FF2B5EF4-FFF2-40B4-BE49-F238E27FC236}">
                <a16:creationId xmlns:a16="http://schemas.microsoft.com/office/drawing/2014/main" id="{DF0217AD-D900-4B13-A8D3-5AF85E131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255"/>
            <a:ext cx="14287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66F56E5-BBF6-47F5-85B4-B31B0B4F9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83993"/>
              </p:ext>
            </p:extLst>
          </p:nvPr>
        </p:nvGraphicFramePr>
        <p:xfrm>
          <a:off x="899592" y="5136356"/>
          <a:ext cx="8229600" cy="1188720"/>
        </p:xfrm>
        <a:graphic>
          <a:graphicData uri="http://schemas.openxmlformats.org/drawingml/2006/table">
            <a:tbl>
              <a:tblPr/>
              <a:tblGrid>
                <a:gridCol w="3947356">
                  <a:extLst>
                    <a:ext uri="{9D8B030D-6E8A-4147-A177-3AD203B41FA5}">
                      <a16:colId xmlns:a16="http://schemas.microsoft.com/office/drawing/2014/main" val="3564474299"/>
                    </a:ext>
                  </a:extLst>
                </a:gridCol>
                <a:gridCol w="4282244">
                  <a:extLst>
                    <a:ext uri="{9D8B030D-6E8A-4147-A177-3AD203B41FA5}">
                      <a16:colId xmlns:a16="http://schemas.microsoft.com/office/drawing/2014/main" val="1949211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Informationsdienst Wissenschaft e.V., Bochum</a:t>
                      </a:r>
                      <a:r>
                        <a:rPr lang="ru-RU" dirty="0"/>
                        <a:t> (Информационная служба по науке)</a:t>
                      </a:r>
                      <a:br>
                        <a:rPr lang="de-DE" dirty="0"/>
                      </a:br>
                      <a:r>
                        <a:rPr lang="de-DE" dirty="0">
                          <a:hlinkClick r:id="rId8"/>
                        </a:rPr>
                        <a:t>www.idw-online.de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863762"/>
                  </a:ext>
                </a:extLst>
              </a:tr>
            </a:tbl>
          </a:graphicData>
        </a:graphic>
      </p:graphicFrame>
      <p:pic>
        <p:nvPicPr>
          <p:cNvPr id="3074" name="Picture 2" descr="IDW Bochum">
            <a:extLst>
              <a:ext uri="{FF2B5EF4-FFF2-40B4-BE49-F238E27FC236}">
                <a16:creationId xmlns:a16="http://schemas.microsoft.com/office/drawing/2014/main" id="{8F500BA9-DC10-4A58-B0EB-4891AE4E6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91" y="5156428"/>
            <a:ext cx="7620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8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081" y="1198654"/>
            <a:ext cx="7056786" cy="1438274"/>
          </a:xfrm>
        </p:spPr>
        <p:txBody>
          <a:bodyPr/>
          <a:lstStyle/>
          <a:p>
            <a:br>
              <a:rPr lang="en-GB" altLang="de-DE" sz="2800" b="1" dirty="0"/>
            </a:br>
            <a:br>
              <a:rPr lang="en-GB" altLang="de-DE" sz="2800" b="1" dirty="0"/>
            </a:br>
            <a:r>
              <a:rPr lang="de-DE" dirty="0"/>
              <a:t> </a:t>
            </a:r>
            <a:r>
              <a:rPr lang="ru-RU" b="1" dirty="0">
                <a:solidFill>
                  <a:srgbClr val="FF0000"/>
                </a:solidFill>
              </a:rPr>
              <a:t>Треугольник устойчивого развития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1" name="Grafik 3" descr="Leibnizinstitut-LIFIS final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2" y="226634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C:\Users\admin\AppData\Local\Temp\FineReader12.00\media\image1.pn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7" y="2864546"/>
            <a:ext cx="4618919" cy="207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11" name="TextBox 10"/>
          <p:cNvSpPr txBox="1"/>
          <p:nvPr/>
        </p:nvSpPr>
        <p:spPr>
          <a:xfrm>
            <a:off x="2017044" y="432231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Дата 15">
            <a:extLst>
              <a:ext uri="{FF2B5EF4-FFF2-40B4-BE49-F238E27FC236}">
                <a16:creationId xmlns:a16="http://schemas.microsoft.com/office/drawing/2014/main" id="{E9DC789B-37E4-4FC8-AD6D-E5F56609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</a:t>
            </a:r>
            <a:r>
              <a:rPr lang="ru-RU" altLang="de-DE" dirty="0"/>
              <a:t>.0</a:t>
            </a:r>
            <a:r>
              <a:rPr lang="de-DE" altLang="de-DE" dirty="0"/>
              <a:t>3.2022</a:t>
            </a: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id="{4E230E7F-BA47-4B44-919F-8FDE6999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595223" y="6619875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LIFIS e.V.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368D3FB-E43D-4F12-BCDD-9BA68129AD06}"/>
              </a:ext>
            </a:extLst>
          </p:cNvPr>
          <p:cNvSpPr txBox="1"/>
          <p:nvPr/>
        </p:nvSpPr>
        <p:spPr>
          <a:xfrm>
            <a:off x="4132244" y="2848204"/>
            <a:ext cx="48419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LIFIS ONLINE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>
                <a:solidFill>
                  <a:srgbClr val="0070C0"/>
                </a:solidFill>
              </a:rPr>
              <a:t>Internet-Zeitschrift des Leibniz-Instituts für interdisziplinäre Studien e.V. (LIFIS)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>
                <a:solidFill>
                  <a:srgbClr val="0070C0"/>
                </a:solidFill>
              </a:rPr>
              <a:t>[ ISSN 1864-6972 ]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Интернет-журнал Института междисциплинарных исследований им. Лейбница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[ ISSN 1864-6972 ]</a:t>
            </a:r>
          </a:p>
        </p:txBody>
      </p:sp>
    </p:spTree>
    <p:extLst>
      <p:ext uri="{BB962C8B-B14F-4D97-AF65-F5344CB8AC3E}">
        <p14:creationId xmlns:p14="http://schemas.microsoft.com/office/powerpoint/2010/main" val="340722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5034" y="999832"/>
            <a:ext cx="8047446" cy="5465784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>
                <a:solidFill>
                  <a:srgbClr val="FF0000"/>
                </a:solidFill>
              </a:rPr>
              <a:t>          Институт междисциплинарных исследований им. Лейбница </a:t>
            </a:r>
            <a:r>
              <a:rPr lang="de-DE" sz="2400" b="1" dirty="0">
                <a:solidFill>
                  <a:srgbClr val="FF0000"/>
                </a:solidFill>
              </a:rPr>
              <a:t>(LIFIS </a:t>
            </a:r>
            <a:r>
              <a:rPr lang="de-DE" sz="2400" b="1" dirty="0" err="1">
                <a:solidFill>
                  <a:srgbClr val="FF0000"/>
                </a:solidFill>
              </a:rPr>
              <a:t>e.V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DE" sz="2000" b="1" u="sng" dirty="0">
                <a:solidFill>
                  <a:srgbClr val="0070C0"/>
                </a:solidFill>
              </a:rPr>
              <a:t>www.leibniz-institut.de</a:t>
            </a:r>
            <a:endParaRPr lang="ru-RU" sz="16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13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dirty="0">
                <a:solidFill>
                  <a:srgbClr val="0070C0"/>
                </a:solidFill>
              </a:rPr>
              <a:t>Интернет-журнал</a:t>
            </a:r>
            <a:r>
              <a:rPr lang="de-DE" sz="1300" b="1" dirty="0">
                <a:solidFill>
                  <a:srgbClr val="0070C0"/>
                </a:solidFill>
              </a:rPr>
              <a:t> LIFIS-ONLINE</a:t>
            </a:r>
            <a:r>
              <a:rPr lang="ru-RU" sz="1300" b="1" dirty="0">
                <a:solidFill>
                  <a:srgbClr val="0070C0"/>
                </a:solidFill>
              </a:rPr>
              <a:t> Института междисциплинарных исследований им. Лейбница</a:t>
            </a:r>
          </a:p>
          <a:p>
            <a:pPr marL="0" indent="0">
              <a:buNone/>
            </a:pPr>
            <a:r>
              <a:rPr lang="ru-RU" sz="1300" b="1" dirty="0">
                <a:solidFill>
                  <a:srgbClr val="0070C0"/>
                </a:solidFill>
              </a:rPr>
              <a:t>[ ISSN 1864-6972 ]</a:t>
            </a:r>
          </a:p>
          <a:p>
            <a:endParaRPr lang="ru-RU" sz="13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dirty="0">
                <a:solidFill>
                  <a:srgbClr val="0070C0"/>
                </a:solidFill>
              </a:rPr>
              <a:t>ТЕМАТИЧЕСКИЕ РАЗДЕЛЫ (выбор)</a:t>
            </a:r>
            <a:endParaRPr lang="ru-RU" sz="13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Цифровое преобразование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Инновация и системное изобретательство</a:t>
            </a:r>
            <a:r>
              <a:rPr lang="de-DE" sz="1600" b="1" dirty="0"/>
              <a:t> (</a:t>
            </a:r>
            <a:r>
              <a:rPr lang="ru-RU" sz="1600" b="1" dirty="0"/>
              <a:t>ТРИЗ,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Инновационное преобразование и использование энергии и материалов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Интеллектуальная логистика и менеджмент компетенций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Когнитивные структуры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Нано- и микроструктуры, новые материалы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Сенсорные системы и системы исполнительных механизмов, повсеместное распространение электроники, системы безопасности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/>
              <a:t>Наука в контексте (изменения парадигмов в науке, техники, экономике и экологии)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104146" y="6538731"/>
            <a:ext cx="5472608" cy="476250"/>
          </a:xfrm>
        </p:spPr>
        <p:txBody>
          <a:bodyPr/>
          <a:lstStyle/>
          <a:p>
            <a:pPr>
              <a:defRPr/>
            </a:pPr>
            <a:r>
              <a:rPr lang="ang-Latn-001" altLang="de-DE" dirty="0"/>
              <a:t>LIFIS e.V. </a:t>
            </a:r>
            <a:endParaRPr lang="de-DE" alt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7BCD-20BC-4ED3-AA58-A7BE294F71F4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  <p:pic>
        <p:nvPicPr>
          <p:cNvPr id="7" name="Grafik 6" descr="Leibnizinstitut-LIFIS final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2" y="97522"/>
            <a:ext cx="1466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42263" y="373912"/>
            <a:ext cx="5541962" cy="419081"/>
          </a:xfrm>
          <a:prstGeom prst="rect">
            <a:avLst/>
          </a:prstGeom>
          <a:solidFill>
            <a:srgbClr val="152D6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49268" tIns="24634" rIns="49268" bIns="2463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ЗНАНИЯ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ОБРАЗОВАНИЕ</a:t>
            </a:r>
            <a:r>
              <a:rPr lang="de-DE" sz="2400" b="1" dirty="0">
                <a:solidFill>
                  <a:schemeClr val="bg1"/>
                </a:solidFill>
              </a:rPr>
              <a:t> | </a:t>
            </a:r>
            <a:r>
              <a:rPr lang="ru-RU" sz="2400" b="1" dirty="0">
                <a:solidFill>
                  <a:schemeClr val="bg1"/>
                </a:solidFill>
              </a:rPr>
              <a:t>ПРАКТИКА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ата 15">
            <a:extLst>
              <a:ext uri="{FF2B5EF4-FFF2-40B4-BE49-F238E27FC236}">
                <a16:creationId xmlns:a16="http://schemas.microsoft.com/office/drawing/2014/main" id="{84D91530-C3F7-49F8-9F22-53B55914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00606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08.03.2022</a:t>
            </a:r>
          </a:p>
        </p:txBody>
      </p:sp>
    </p:spTree>
    <p:extLst>
      <p:ext uri="{BB962C8B-B14F-4D97-AF65-F5344CB8AC3E}">
        <p14:creationId xmlns:p14="http://schemas.microsoft.com/office/powerpoint/2010/main" val="151746477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1696</Words>
  <Application>Microsoft Office PowerPoint</Application>
  <PresentationFormat>Bildschirmpräsentation (4:3)</PresentationFormat>
  <Paragraphs>169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Calibri</vt:lpstr>
      <vt:lpstr>Standarddesign</vt:lpstr>
      <vt:lpstr>Leibniz Institut für interdisziplinäre Studien e.V. (LIFIS). Gegründet 200 - 20 Jahre im Dienste der Wissenschaft www.leibniz-institut.de  Институт по междисциплинарным исследованиям им. Лейбница. Общество основано в 2002 г.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 Треугольник устойчивого развития  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L. Balzer</dc:creator>
  <cp:lastModifiedBy>Werner Regen</cp:lastModifiedBy>
  <cp:revision>312</cp:revision>
  <cp:lastPrinted>2019-10-30T15:50:51Z</cp:lastPrinted>
  <dcterms:created xsi:type="dcterms:W3CDTF">2018-03-29T10:19:30Z</dcterms:created>
  <dcterms:modified xsi:type="dcterms:W3CDTF">2022-03-08T22:05:07Z</dcterms:modified>
</cp:coreProperties>
</file>